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2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97CC5E-7A1B-40C7-8840-51167C09BA40}" type="datetimeFigureOut">
              <a:rPr lang="hu-HU"/>
              <a:pPr>
                <a:defRPr/>
              </a:pPr>
              <a:t>2016.03.20.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71810A-5CBF-4F8F-B776-50B7890A76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AA2301-37E0-4350-9810-F9388F8BB8C5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3204D2-31EB-4DF3-968A-A1330F27E06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945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E3D528-4753-4D1E-B971-BDA576D2ADFE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150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14EBA2-50C1-4FF5-AC71-BC71C9A0DCEB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E6B671-EB04-405E-A727-181065F3C1F5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765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692338-FFBA-4749-8954-060D4D716729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5E04-9C59-45C5-864B-72B490AA087F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F58C-9DA5-41EF-954B-589B80EAE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7489-31F6-476D-B733-0C8422CAD3E8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CF74-CD97-4E1A-A7B2-2952EEDC6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43B6-7CA6-4D7C-9B62-2CDA03F8AD00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4F39-4C2C-4137-A168-D25F2E660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r>
              <a:rPr lang="en-US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0975" y="2016125"/>
            <a:ext cx="9604375" cy="3449638"/>
          </a:xfrm>
        </p:spPr>
        <p:txBody>
          <a:bodyPr/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554913" y="330200"/>
            <a:ext cx="3500437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81B4-A8C0-44B6-A852-0FCEB65BB5BB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50975" y="328613"/>
            <a:ext cx="59388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79425" y="79851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0F94-D190-4BEF-9821-7D33EB85E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5A96-03B2-4BCE-9BDD-46C8E53EC2FA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72261-72E9-4CA2-8B4B-0B77AA532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CECB-EA92-4411-BF97-7F73F99F623D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3747-7C03-48C3-A362-D7F107F73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CCA72-125C-4D42-91CD-9822FAAF8713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DF43-C9F2-419C-AD51-877DB6800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696A-ED96-499A-9AAF-F901FDD0A3D5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6636-1328-49AB-846B-4ADBD61A0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CC31-ADC6-4632-AF8E-46C568F8A4F4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D4C2-590E-4407-8A90-0D556CA6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B26A-FFF0-4DEC-93E1-BABAF9A5186A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AFE7-3B76-4969-94E2-372213EAB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3B20-BFDA-4AB5-95A0-C3EE9C5A36DD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1E75-AC54-4B57-91ED-F2B091D2C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fld id="{67950245-129D-487B-B3CC-5056912D745B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F4BE-12E1-4941-892D-67C4F78A3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14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1BF64D-7D64-4603-9B3C-595ECAD5ED11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CBB1876-8E3F-466B-89FB-E095079D4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9" r:id="rId7"/>
    <p:sldLayoutId id="2147483667" r:id="rId8"/>
    <p:sldLayoutId id="2147483668" r:id="rId9"/>
    <p:sldLayoutId id="2147483669" r:id="rId10"/>
    <p:sldLayoutId id="2147483670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4150" y="1755775"/>
            <a:ext cx="8643938" cy="1887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4338" name="Szöveg helye 2"/>
          <p:cNvSpPr>
            <a:spLocks noGrp="1"/>
          </p:cNvSpPr>
          <p:nvPr>
            <p:ph type="body" idx="1"/>
          </p:nvPr>
        </p:nvSpPr>
        <p:spPr>
          <a:xfrm>
            <a:off x="1454150" y="3806825"/>
            <a:ext cx="8631238" cy="1012825"/>
          </a:xfrm>
        </p:spPr>
        <p:txBody>
          <a:bodyPr/>
          <a:lstStyle/>
          <a:p>
            <a:endParaRPr lang="hu-HU" smtClean="0"/>
          </a:p>
        </p:txBody>
      </p:sp>
      <p:pic>
        <p:nvPicPr>
          <p:cNvPr id="14339" name="Kép 3" descr="red stage curtain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-53975"/>
            <a:ext cx="12415838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454150" y="1957388"/>
            <a:ext cx="8547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6600">
                <a:solidFill>
                  <a:srgbClr val="FFFFFF"/>
                </a:solidFill>
                <a:latin typeface="Bookman Old Style" pitchFamily="18" charset="0"/>
              </a:rPr>
              <a:t>Csongor és Tünde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4356100" y="3854450"/>
            <a:ext cx="274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i="1">
                <a:solidFill>
                  <a:srgbClr val="FFFFFF"/>
                </a:solidFill>
                <a:latin typeface="Bookman Old Style" pitchFamily="18" charset="0"/>
              </a:rPr>
              <a:t>Rendezte:</a:t>
            </a:r>
          </a:p>
          <a:p>
            <a:pPr algn="ctr"/>
            <a:r>
              <a:rPr lang="hu-HU" sz="2800" i="1">
                <a:solidFill>
                  <a:srgbClr val="FFFFFF"/>
                </a:solidFill>
                <a:latin typeface="Bookman Old Style" pitchFamily="18" charset="0"/>
              </a:rPr>
              <a:t>Paulay Ede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6386" name="Tartalom helye 3" descr="Open Book, Blank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25" y="-288925"/>
            <a:ext cx="12430125" cy="7989888"/>
          </a:xfrm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619125" y="442913"/>
            <a:ext cx="2586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i="1" u="sng">
                <a:latin typeface="Constantia" pitchFamily="18" charset="0"/>
              </a:rPr>
              <a:t>Előzmények: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384175" y="1074738"/>
            <a:ext cx="53260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u-HU" sz="2000">
                <a:latin typeface="Constantia" pitchFamily="18" charset="0"/>
              </a:rPr>
              <a:t>Vörösmarty Mihály 1826 és 1830 között megírja a Csongor és Tündét.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u-HU" sz="2000">
                <a:latin typeface="Constantia" pitchFamily="18" charset="0"/>
              </a:rPr>
              <a:t>Kezdetben nem lelkesednek a műért, melynek "meséje a közönségesen ösmert Tündér Ilonából van véve".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u-HU" sz="2000">
                <a:latin typeface="Constantia" pitchFamily="18" charset="0"/>
              </a:rPr>
              <a:t>Azonban Kölcsey Ferenc másként vélekedett: "a Csongor kincs".</a:t>
            </a:r>
          </a:p>
          <a:p>
            <a:pPr marL="285750" indent="-285750">
              <a:buFont typeface="Arial" charset="0"/>
              <a:buChar char="•"/>
            </a:pPr>
            <a:endParaRPr lang="hu-HU" sz="2000">
              <a:latin typeface="Constantia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88088" y="679450"/>
            <a:ext cx="4973637" cy="2500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v"/>
            </a:pPr>
            <a:r>
              <a:rPr lang="hu-HU" sz="2000">
                <a:latin typeface="Gill Sans MT"/>
              </a:rPr>
              <a:t> </a:t>
            </a:r>
            <a:r>
              <a:rPr lang="hu-HU" sz="2000">
                <a:latin typeface="Constantia" pitchFamily="18" charset="0"/>
              </a:rPr>
              <a:t>1844-ben Vörösmarty névtelenül benyújtotta költeményét a teátrum dámabíráló bizottmányához, elutasították mint előadásra alkalmatlant.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>
                <a:latin typeface="Constantia" pitchFamily="18" charset="0"/>
              </a:rPr>
              <a:t>1955-ben hunyt el, így soha nem láthatta saját művét a színpadon. </a:t>
            </a:r>
          </a:p>
          <a:p>
            <a:pPr marL="342900" indent="-342900" algn="ctr"/>
            <a:endParaRPr lang="hu-HU">
              <a:latin typeface="Gill Sans MT"/>
            </a:endParaRPr>
          </a:p>
        </p:txBody>
      </p:sp>
      <p:pic>
        <p:nvPicPr>
          <p:cNvPr id="8" name="Kép 7" descr="vörös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4" y="3435164"/>
            <a:ext cx="4210663" cy="306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 descr="vö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311" y="2806386"/>
            <a:ext cx="2791580" cy="367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5808663" y="6296025"/>
            <a:ext cx="6383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i="1">
                <a:latin typeface="Constantia" pitchFamily="18" charset="0"/>
              </a:rPr>
              <a:t>Vörösmarty Mihály halála évében</a:t>
            </a:r>
          </a:p>
        </p:txBody>
      </p:sp>
      <p:pic>
        <p:nvPicPr>
          <p:cNvPr id="16394" name="Picture 10" descr="pont"/>
          <p:cNvPicPr>
            <a:picLocks noChangeAspect="1" noChangeArrowheads="1"/>
          </p:cNvPicPr>
          <p:nvPr/>
        </p:nvPicPr>
        <p:blipFill>
          <a:blip r:embed="rId6"/>
          <a:srcRect l="1540" t="1331" r="95213" b="92583"/>
          <a:stretch>
            <a:fillRect/>
          </a:stretch>
        </p:blipFill>
        <p:spPr bwMode="auto">
          <a:xfrm>
            <a:off x="6838950" y="795338"/>
            <a:ext cx="179388" cy="20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Kép 1" descr="v nem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3038" y="-969963"/>
            <a:ext cx="12839701" cy="842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705100" y="484188"/>
            <a:ext cx="7092950" cy="55943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>
                <a:solidFill>
                  <a:srgbClr val="000000"/>
                </a:solidFill>
                <a:latin typeface="Bookman Old Style" pitchFamily="18" charset="0"/>
              </a:rPr>
              <a:t>1879-ben, 49 év után, </a:t>
            </a:r>
            <a:r>
              <a:rPr lang="hu-HU" b="1">
                <a:solidFill>
                  <a:srgbClr val="000000"/>
                </a:solidFill>
                <a:latin typeface="Bookman Old Style" pitchFamily="18" charset="0"/>
              </a:rPr>
              <a:t>Paulay Ede </a:t>
            </a:r>
            <a:r>
              <a:rPr lang="hu-HU">
                <a:solidFill>
                  <a:srgbClr val="000000"/>
                </a:solidFill>
                <a:latin typeface="Bookman Old Style" pitchFamily="18" charset="0"/>
              </a:rPr>
              <a:t>szabadította ki a Csongor és Tündét a "könyvfogságából".</a:t>
            </a:r>
          </a:p>
          <a:p>
            <a:pPr marL="285750" indent="-285750">
              <a:buFont typeface="Arial" charset="0"/>
              <a:buChar char="•"/>
            </a:pPr>
            <a:endParaRPr lang="hu-HU">
              <a:solidFill>
                <a:srgbClr val="000000"/>
              </a:solidFill>
              <a:latin typeface="Bookman Old Style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hu-HU">
                <a:solidFill>
                  <a:srgbClr val="000000"/>
                </a:solidFill>
                <a:latin typeface="Bookman Old Style" pitchFamily="18" charset="0"/>
              </a:rPr>
              <a:t>Ki is az a Paulay?</a:t>
            </a:r>
          </a:p>
          <a:p>
            <a:pPr marL="285750" indent="-285750"/>
            <a:r>
              <a:rPr lang="hu-HU">
                <a:solidFill>
                  <a:srgbClr val="000000"/>
                </a:solidFill>
              </a:rPr>
              <a:t>     </a:t>
            </a:r>
            <a:r>
              <a:rPr lang="hu-HU">
                <a:solidFill>
                  <a:srgbClr val="000000"/>
                </a:solidFill>
                <a:latin typeface="Bookman Old Style" pitchFamily="18" charset="0"/>
              </a:rPr>
              <a:t>Többek között színész, rendező, dramaturg, színészpedagógus, fordító, a Kisfaludy Társaság tagja, illetve </a:t>
            </a:r>
            <a:r>
              <a:rPr lang="hu-HU" b="1" i="1">
                <a:solidFill>
                  <a:srgbClr val="000000"/>
                </a:solidFill>
                <a:latin typeface="Bookman Old Style" pitchFamily="18" charset="0"/>
              </a:rPr>
              <a:t>1878</a:t>
            </a:r>
            <a:r>
              <a:rPr lang="hu-HU" i="1">
                <a:solidFill>
                  <a:srgbClr val="000000"/>
                </a:solidFill>
                <a:latin typeface="Bookman Old Style" pitchFamily="18" charset="0"/>
              </a:rPr>
              <a:t>-tól a Nemzeti Színház főigazgatója.</a:t>
            </a:r>
          </a:p>
          <a:p>
            <a:pPr marL="285750" indent="-285750"/>
            <a:endParaRPr lang="hu-HU" i="1">
              <a:solidFill>
                <a:srgbClr val="000000"/>
              </a:solidFill>
              <a:latin typeface="Bookman Old Style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hu-HU">
                <a:solidFill>
                  <a:srgbClr val="252525"/>
                </a:solidFill>
                <a:latin typeface="Bookman Old Style" pitchFamily="18" charset="0"/>
              </a:rPr>
              <a:t>Paulay a sztárkultusszal ellenben a </a:t>
            </a:r>
            <a:r>
              <a:rPr lang="hu-HU" b="1">
                <a:solidFill>
                  <a:srgbClr val="252525"/>
                </a:solidFill>
                <a:latin typeface="Bookman Old Style" pitchFamily="18" charset="0"/>
              </a:rPr>
              <a:t>társulati egység</a:t>
            </a:r>
            <a:r>
              <a:rPr lang="hu-HU">
                <a:solidFill>
                  <a:srgbClr val="252525"/>
                </a:solidFill>
                <a:latin typeface="Bookman Old Style" pitchFamily="18" charset="0"/>
              </a:rPr>
              <a:t> szerepére helyezte a hangsúlyt és az egyéni csillagoás helyett az </a:t>
            </a:r>
            <a:r>
              <a:rPr lang="hu-HU" b="1">
                <a:solidFill>
                  <a:srgbClr val="252525"/>
                </a:solidFill>
                <a:latin typeface="Bookman Old Style" pitchFamily="18" charset="0"/>
              </a:rPr>
              <a:t>összjáték</a:t>
            </a:r>
            <a:r>
              <a:rPr lang="hu-HU">
                <a:solidFill>
                  <a:srgbClr val="252525"/>
                </a:solidFill>
                <a:latin typeface="Bookman Old Style" pitchFamily="18" charset="0"/>
              </a:rPr>
              <a:t> fontosságát helyezte előtérbe, ezzel némi </a:t>
            </a:r>
            <a:r>
              <a:rPr lang="hu-HU" i="1">
                <a:solidFill>
                  <a:srgbClr val="252525"/>
                </a:solidFill>
                <a:latin typeface="Bookman Old Style" pitchFamily="18" charset="0"/>
              </a:rPr>
              <a:t>puritanizmust vitt az előadások díszletvilágába.</a:t>
            </a:r>
          </a:p>
          <a:p>
            <a:pPr marL="285750" indent="-285750">
              <a:buFont typeface="Arial" charset="0"/>
              <a:buChar char="•"/>
            </a:pPr>
            <a:endParaRPr lang="hu-HU">
              <a:solidFill>
                <a:srgbClr val="252525"/>
              </a:solidFill>
              <a:latin typeface="Bookman Old Style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hu-HU">
                <a:solidFill>
                  <a:srgbClr val="252525"/>
                </a:solidFill>
                <a:latin typeface="Bookman Old Style" pitchFamily="18" charset="0"/>
              </a:rPr>
              <a:t>	 Míg a 19. század elején inkább a hagyományos, kántáló jellegű uralkodott, az egyszerűségnek köszönhetően kialakult a </a:t>
            </a:r>
            <a:r>
              <a:rPr lang="hu-HU" i="1">
                <a:solidFill>
                  <a:srgbClr val="252525"/>
                </a:solidFill>
                <a:latin typeface="Bookman Old Style" pitchFamily="18" charset="0"/>
              </a:rPr>
              <a:t>természetes színpadi beszéd.</a:t>
            </a:r>
            <a:r>
              <a:rPr lang="hu-HU">
                <a:solidFill>
                  <a:srgbClr val="252525"/>
                </a:solidFill>
                <a:latin typeface="Bookman Old Style" pitchFamily="18" charset="0"/>
              </a:rPr>
              <a:t> Paulay az ún. </a:t>
            </a:r>
            <a:r>
              <a:rPr lang="hu-HU" i="1">
                <a:solidFill>
                  <a:srgbClr val="252525"/>
                </a:solidFill>
                <a:latin typeface="Bookman Old Style" pitchFamily="18" charset="0"/>
              </a:rPr>
              <a:t>meiningeni stílust</a:t>
            </a:r>
            <a:r>
              <a:rPr lang="hu-HU">
                <a:solidFill>
                  <a:srgbClr val="252525"/>
                </a:solidFill>
                <a:latin typeface="Bookman Old Style" pitchFamily="18" charset="0"/>
              </a:rPr>
              <a:t> alkalmazta, mely a kor nagy újításának számított, lényege az volt, hogy rendezéseiben a </a:t>
            </a:r>
            <a:r>
              <a:rPr lang="hu-HU" b="1">
                <a:solidFill>
                  <a:srgbClr val="252525"/>
                </a:solidFill>
                <a:latin typeface="Bookman Old Style" pitchFamily="18" charset="0"/>
              </a:rPr>
              <a:t>történeti hűségre</a:t>
            </a:r>
            <a:r>
              <a:rPr lang="hu-HU">
                <a:solidFill>
                  <a:srgbClr val="252525"/>
                </a:solidFill>
                <a:latin typeface="Bookman Old Style" pitchFamily="18" charset="0"/>
              </a:rPr>
              <a:t> törekedjen.</a:t>
            </a:r>
          </a:p>
          <a:p>
            <a:pPr marL="285750" indent="-285750" algn="ctr">
              <a:buFont typeface="Arial" charset="0"/>
              <a:buChar char="•"/>
            </a:pPr>
            <a:endParaRPr lang="hu-HU">
              <a:solidFill>
                <a:srgbClr val="000000"/>
              </a:solidFill>
            </a:endParaRPr>
          </a:p>
        </p:txBody>
      </p:sp>
      <p:pic>
        <p:nvPicPr>
          <p:cNvPr id="18437" name="Picture 5" descr="rg1024-meeting-point-symbol[1]"/>
          <p:cNvPicPr>
            <a:picLocks noChangeAspect="1" noChangeArrowheads="1"/>
          </p:cNvPicPr>
          <p:nvPr/>
        </p:nvPicPr>
        <p:blipFill>
          <a:blip r:embed="rId4"/>
          <a:srcRect l="41199" t="41893" r="42039" b="41562"/>
          <a:stretch>
            <a:fillRect/>
          </a:stretch>
        </p:blipFill>
        <p:spPr bwMode="auto">
          <a:xfrm>
            <a:off x="2798763" y="4206875"/>
            <a:ext cx="71437" cy="7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0975" y="1130300"/>
            <a:ext cx="5532438" cy="1830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sz="2500" i="1" cap="none" smtClean="0">
                <a:latin typeface="Times New Roman" pitchFamily="18" charset="0"/>
              </a:rPr>
              <a:t>"LEHETETLEN, HOGY MA, MIDŐN NYELVÜNK  A TÁRSADALOM MINDEN RÉSZÉBEN ELFOGLALTA JOGOS URALKODÁSÁT, NE VOLNA MEG AZ ÉRZÉK AMA TÖMÉRDEK SZÉPSÉG IRÁNT, MELY E MŰBŐL ÁRADOZ."</a:t>
            </a:r>
          </a:p>
        </p:txBody>
      </p:sp>
      <p:pic>
        <p:nvPicPr>
          <p:cNvPr id="5" name="Kép helye 4" descr="paulay_ed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096" r="11096"/>
          <a:stretch>
            <a:fillRect/>
          </a:stretch>
        </p:blipFill>
        <p:spPr>
          <a:xfrm>
            <a:off x="7821613" y="819150"/>
            <a:ext cx="3408362" cy="4449763"/>
          </a:xfrm>
        </p:spPr>
      </p:pic>
      <p:sp>
        <p:nvSpPr>
          <p:cNvPr id="20483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121025"/>
            <a:ext cx="5524500" cy="2005013"/>
          </a:xfrm>
        </p:spPr>
        <p:txBody>
          <a:bodyPr/>
          <a:lstStyle/>
          <a:p>
            <a:r>
              <a:rPr lang="hu-HU" smtClean="0"/>
              <a:t>Részlet Paulay Ede, Csongor és Tünde ősbemutatóján elhangzott beszédéből.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63" y="3530600"/>
            <a:ext cx="8637587" cy="9779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22530" name="Kép 3" descr="Find 2 images of examples of CURTAIN SET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13" y="-106363"/>
            <a:ext cx="12257088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zövegdoboz 4"/>
          <p:cNvSpPr txBox="1">
            <a:spLocks noChangeArrowheads="1"/>
          </p:cNvSpPr>
          <p:nvPr/>
        </p:nvSpPr>
        <p:spPr bwMode="auto">
          <a:xfrm>
            <a:off x="4722813" y="2974975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ill Sans MT"/>
              </a:rPr>
              <a:t>Szöveg beírásához kattintson ide</a:t>
            </a:r>
          </a:p>
        </p:txBody>
      </p:sp>
      <p:sp>
        <p:nvSpPr>
          <p:cNvPr id="22532" name="Szövegdoboz 5"/>
          <p:cNvSpPr txBox="1">
            <a:spLocks noChangeArrowheads="1"/>
          </p:cNvSpPr>
          <p:nvPr/>
        </p:nvSpPr>
        <p:spPr bwMode="auto">
          <a:xfrm>
            <a:off x="4473575" y="1044575"/>
            <a:ext cx="297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solidFill>
                  <a:srgbClr val="FFFFFF"/>
                </a:solidFill>
                <a:latin typeface="Baskerville Old Face" pitchFamily="18" charset="0"/>
              </a:rPr>
              <a:t>A szerepeket az alábbi színészekre osztotta: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59963" y="6373813"/>
            <a:ext cx="8637588" cy="2541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6" name="AutoShape 18" descr="wHa3NIax7O9IgAAAABJRU5ErkJggg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hu-HU"/>
          </a:p>
        </p:txBody>
      </p:sp>
      <p:sp>
        <p:nvSpPr>
          <p:cNvPr id="22548" name="AutoShape 20" descr="wHa3NIax7O9IgAAAABJRU5ErkJggg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hu-HU"/>
          </a:p>
        </p:txBody>
      </p:sp>
      <p:pic>
        <p:nvPicPr>
          <p:cNvPr id="22555" name="Picture 27" descr="Bercsényi_Bé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0300" y="1735138"/>
            <a:ext cx="2076450" cy="3143250"/>
          </a:xfrm>
          <a:prstGeom prst="rect">
            <a:avLst/>
          </a:prstGeom>
          <a:noFill/>
        </p:spPr>
      </p:pic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5146675" y="4894263"/>
            <a:ext cx="16891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hu-HU" sz="2000">
                <a:solidFill>
                  <a:schemeClr val="bg1"/>
                </a:solidFill>
                <a:latin typeface="Baskerville Old Face" pitchFamily="18" charset="0"/>
              </a:rPr>
              <a:t>Bercsényi Béla</a:t>
            </a:r>
          </a:p>
          <a:p>
            <a:pPr algn="ctr" defTabSz="914400"/>
            <a:r>
              <a:rPr lang="hu-HU" sz="2000">
                <a:solidFill>
                  <a:schemeClr val="bg1"/>
                </a:solidFill>
                <a:latin typeface="Baskerville Old Face" pitchFamily="18" charset="0"/>
              </a:rPr>
              <a:t>(Tudós)</a:t>
            </a:r>
          </a:p>
        </p:txBody>
      </p:sp>
      <p:pic>
        <p:nvPicPr>
          <p:cNvPr id="22553" name="Picture 25" descr="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7113" y="1687513"/>
            <a:ext cx="2295525" cy="3198812"/>
          </a:xfrm>
          <a:prstGeom prst="rect">
            <a:avLst/>
          </a:prstGeom>
          <a:noFill/>
        </p:spPr>
      </p:pic>
      <p:pic>
        <p:nvPicPr>
          <p:cNvPr id="22551" name="Picture 23" descr="Újházi_Ede-Kozmata"/>
          <p:cNvPicPr>
            <a:picLocks noChangeAspect="1" noChangeArrowheads="1"/>
          </p:cNvPicPr>
          <p:nvPr/>
        </p:nvPicPr>
        <p:blipFill>
          <a:blip r:embed="rId6"/>
          <a:srcRect l="5341" t="13353" r="10167"/>
          <a:stretch>
            <a:fillRect/>
          </a:stretch>
        </p:blipFill>
        <p:spPr bwMode="auto">
          <a:xfrm>
            <a:off x="4746625" y="1697038"/>
            <a:ext cx="2393950" cy="3194050"/>
          </a:xfrm>
          <a:prstGeom prst="rect">
            <a:avLst/>
          </a:prstGeom>
          <a:noFill/>
        </p:spPr>
      </p:pic>
      <p:pic>
        <p:nvPicPr>
          <p:cNvPr id="22549" name="Picture 21" descr="Helvey_Laura-Borsos"/>
          <p:cNvPicPr>
            <a:picLocks noChangeAspect="1" noChangeArrowheads="1"/>
          </p:cNvPicPr>
          <p:nvPr/>
        </p:nvPicPr>
        <p:blipFill>
          <a:blip r:embed="rId7"/>
          <a:srcRect l="10793" t="5641" r="6967" b="7082"/>
          <a:stretch>
            <a:fillRect/>
          </a:stretch>
        </p:blipFill>
        <p:spPr bwMode="auto">
          <a:xfrm>
            <a:off x="4779963" y="1684338"/>
            <a:ext cx="2336800" cy="3221037"/>
          </a:xfrm>
          <a:prstGeom prst="rect">
            <a:avLst/>
          </a:prstGeom>
          <a:noFill/>
        </p:spPr>
      </p:pic>
      <p:pic>
        <p:nvPicPr>
          <p:cNvPr id="22557" name="Picture 29" descr="jaszai_mari_lead"/>
          <p:cNvPicPr>
            <a:picLocks noChangeAspect="1" noChangeArrowheads="1"/>
          </p:cNvPicPr>
          <p:nvPr/>
        </p:nvPicPr>
        <p:blipFill>
          <a:blip r:embed="rId8"/>
          <a:srcRect l="24574" r="25005"/>
          <a:stretch>
            <a:fillRect/>
          </a:stretch>
        </p:blipFill>
        <p:spPr bwMode="auto">
          <a:xfrm>
            <a:off x="4765675" y="1666875"/>
            <a:ext cx="2384425" cy="3216275"/>
          </a:xfrm>
          <a:prstGeom prst="rect">
            <a:avLst/>
          </a:prstGeom>
          <a:noFill/>
        </p:spPr>
      </p:pic>
      <p:pic>
        <p:nvPicPr>
          <p:cNvPr id="22559" name="Picture 31" descr="cultura-markus-emilia-endre-es-johanna-1901"/>
          <p:cNvPicPr>
            <a:picLocks noChangeAspect="1" noChangeArrowheads="1"/>
          </p:cNvPicPr>
          <p:nvPr/>
        </p:nvPicPr>
        <p:blipFill>
          <a:blip r:embed="rId9"/>
          <a:srcRect l="6445" t="10280" r="6982" b="6750"/>
          <a:stretch>
            <a:fillRect/>
          </a:stretch>
        </p:blipFill>
        <p:spPr bwMode="auto">
          <a:xfrm>
            <a:off x="4737100" y="1652588"/>
            <a:ext cx="2424113" cy="3275012"/>
          </a:xfrm>
          <a:prstGeom prst="rect">
            <a:avLst/>
          </a:prstGeom>
          <a:noFill/>
        </p:spPr>
      </p:pic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5068888" y="4914900"/>
            <a:ext cx="1849437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hu-HU" sz="2000">
                <a:solidFill>
                  <a:schemeClr val="bg1"/>
                </a:solidFill>
                <a:latin typeface="Baskerville Old Face" pitchFamily="18" charset="0"/>
              </a:rPr>
              <a:t>E. Kovács Gyula</a:t>
            </a:r>
          </a:p>
          <a:p>
            <a:pPr algn="ctr" defTabSz="914400"/>
            <a:r>
              <a:rPr lang="hu-HU" sz="2000">
                <a:solidFill>
                  <a:schemeClr val="bg1"/>
                </a:solidFill>
                <a:latin typeface="Baskerville Old Face" pitchFamily="18" charset="0"/>
              </a:rPr>
              <a:t>(Fejedelem)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895850" y="4922838"/>
            <a:ext cx="2039938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hu-HU" sz="2000">
                <a:solidFill>
                  <a:schemeClr val="bg1"/>
                </a:solidFill>
                <a:latin typeface="Baskerville Old Face" pitchFamily="18" charset="0"/>
              </a:rPr>
              <a:t>Újházy Ede</a:t>
            </a:r>
          </a:p>
          <a:p>
            <a:pPr algn="ctr" defTabSz="914400"/>
            <a:r>
              <a:rPr lang="hu-HU" sz="2000">
                <a:solidFill>
                  <a:schemeClr val="bg1"/>
                </a:solidFill>
                <a:latin typeface="Baskerville Old Face" pitchFamily="18" charset="0"/>
              </a:rPr>
              <a:t>(Kalmár)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146675" y="4976813"/>
            <a:ext cx="1546225" cy="7016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hu-HU" sz="2000">
                <a:solidFill>
                  <a:schemeClr val="bg1"/>
                </a:solidFill>
                <a:latin typeface="Baskerville Old Face" pitchFamily="18" charset="0"/>
              </a:rPr>
              <a:t>Helvey Laura</a:t>
            </a:r>
          </a:p>
          <a:p>
            <a:pPr algn="ctr" defTabSz="914400"/>
            <a:r>
              <a:rPr lang="hu-HU" sz="2000">
                <a:solidFill>
                  <a:schemeClr val="bg1"/>
                </a:solidFill>
                <a:latin typeface="Baskerville Old Face" pitchFamily="18" charset="0"/>
              </a:rPr>
              <a:t>(Ledér)</a:t>
            </a:r>
          </a:p>
        </p:txBody>
      </p:sp>
      <p:sp>
        <p:nvSpPr>
          <p:cNvPr id="22535" name="Szövegdoboz 12"/>
          <p:cNvSpPr txBox="1">
            <a:spLocks noChangeArrowheads="1"/>
          </p:cNvSpPr>
          <p:nvPr/>
        </p:nvSpPr>
        <p:spPr bwMode="auto">
          <a:xfrm>
            <a:off x="4533900" y="4954588"/>
            <a:ext cx="27432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FFFFFF"/>
                </a:solidFill>
                <a:latin typeface="Baskerville Old Face" pitchFamily="18" charset="0"/>
              </a:rPr>
              <a:t>Jászai Mari</a:t>
            </a:r>
          </a:p>
          <a:p>
            <a:pPr algn="ctr"/>
            <a:r>
              <a:rPr lang="hu-HU">
                <a:solidFill>
                  <a:srgbClr val="FFFFFF"/>
                </a:solidFill>
                <a:latin typeface="Baskerville Old Face" pitchFamily="18" charset="0"/>
              </a:rPr>
              <a:t>(Mirígy)</a:t>
            </a:r>
          </a:p>
        </p:txBody>
      </p:sp>
      <p:sp>
        <p:nvSpPr>
          <p:cNvPr id="22534" name="Szövegdoboz 10"/>
          <p:cNvSpPr txBox="1">
            <a:spLocks noChangeArrowheads="1"/>
          </p:cNvSpPr>
          <p:nvPr/>
        </p:nvSpPr>
        <p:spPr bwMode="auto">
          <a:xfrm>
            <a:off x="4522788" y="4946650"/>
            <a:ext cx="27432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FFFFFF"/>
                </a:solidFill>
                <a:latin typeface="Baskerville Old Face" pitchFamily="18" charset="0"/>
              </a:rPr>
              <a:t>Márkus Emília</a:t>
            </a:r>
          </a:p>
          <a:p>
            <a:pPr algn="ctr"/>
            <a:r>
              <a:rPr lang="hu-HU">
                <a:solidFill>
                  <a:srgbClr val="FFFFFF"/>
                </a:solidFill>
                <a:latin typeface="Baskerville Old Face" pitchFamily="18" charset="0"/>
              </a:rPr>
              <a:t>(Tünde)</a:t>
            </a:r>
          </a:p>
        </p:txBody>
      </p:sp>
      <p:pic>
        <p:nvPicPr>
          <p:cNvPr id="22558" name="Picture 30" descr="Nagy_Imre_1876_utá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54563" y="1652588"/>
            <a:ext cx="2414587" cy="3276600"/>
          </a:xfrm>
          <a:prstGeom prst="rect">
            <a:avLst/>
          </a:prstGeom>
          <a:noFill/>
        </p:spPr>
      </p:pic>
      <p:sp>
        <p:nvSpPr>
          <p:cNvPr id="22536" name="Szövegdoboz 8"/>
          <p:cNvSpPr txBox="1">
            <a:spLocks noChangeArrowheads="1"/>
          </p:cNvSpPr>
          <p:nvPr/>
        </p:nvSpPr>
        <p:spPr bwMode="auto">
          <a:xfrm>
            <a:off x="4600575" y="4959350"/>
            <a:ext cx="27432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FFFFFF"/>
                </a:solidFill>
                <a:latin typeface="Baskerville Old Face" pitchFamily="18" charset="0"/>
              </a:rPr>
              <a:t>Nagy Imre</a:t>
            </a:r>
          </a:p>
          <a:p>
            <a:pPr algn="ctr"/>
            <a:r>
              <a:rPr lang="hu-HU">
                <a:solidFill>
                  <a:srgbClr val="FFFFFF"/>
                </a:solidFill>
                <a:latin typeface="Baskerville Old Face" pitchFamily="18" charset="0"/>
              </a:rPr>
              <a:t>(Csongor)</a:t>
            </a:r>
          </a:p>
        </p:txBody>
      </p:sp>
      <p:sp>
        <p:nvSpPr>
          <p:cNvPr id="22533" name="Szövegdoboz 6"/>
          <p:cNvSpPr txBox="1">
            <a:spLocks noChangeArrowheads="1"/>
          </p:cNvSpPr>
          <p:nvPr/>
        </p:nvSpPr>
        <p:spPr bwMode="auto">
          <a:xfrm>
            <a:off x="4021138" y="2506663"/>
            <a:ext cx="4337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solidFill>
                  <a:srgbClr val="FFFFFF"/>
                </a:solidFill>
                <a:latin typeface="Baskerville Old Face" pitchFamily="18" charset="0"/>
              </a:rPr>
              <a:t>A Csongor és Tünde bemutatóját 1879. December 1-én, Vörösmarty születésnapján tartották.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4154488" y="2579688"/>
            <a:ext cx="42592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hu-HU" sz="2400">
                <a:solidFill>
                  <a:schemeClr val="bg1"/>
                </a:solidFill>
                <a:latin typeface="Baskerville Old Face" pitchFamily="18" charset="0"/>
              </a:rPr>
              <a:t>Az előadás zenéjét Erkel Gyula, Erkel Ferenc fia, korának ismert karmestere szerezte.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56" grpId="0" animBg="1"/>
      <p:bldP spid="22554" grpId="0" animBg="1"/>
      <p:bldP spid="22552" grpId="0" animBg="1"/>
      <p:bldP spid="22550" grpId="0" animBg="1"/>
      <p:bldP spid="22535" grpId="0" animBg="1"/>
      <p:bldP spid="22534" grpId="0" animBg="1"/>
      <p:bldP spid="22536" grpId="0" animBg="1"/>
      <p:bldP spid="22561" grpId="0"/>
      <p:bldP spid="225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Kép 1" descr="szék.jpg"/>
          <p:cNvPicPr>
            <a:picLocks noChangeAspect="1"/>
          </p:cNvPicPr>
          <p:nvPr/>
        </p:nvPicPr>
        <p:blipFill>
          <a:blip r:embed="rId3"/>
          <a:srcRect l="1808" t="2823" r="1933" b="3490"/>
          <a:stretch>
            <a:fillRect/>
          </a:stretch>
        </p:blipFill>
        <p:spPr bwMode="auto">
          <a:xfrm>
            <a:off x="0" y="-7938"/>
            <a:ext cx="12190413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668463" y="1624013"/>
            <a:ext cx="8712200" cy="1196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sz="2400">
                <a:solidFill>
                  <a:srgbClr val="333333"/>
                </a:solidFill>
                <a:latin typeface="Bookman Old Style" pitchFamily="18" charset="0"/>
              </a:rPr>
              <a:t>Paulay rendezésében maximális látványosságra törekedett, a drámai költemény mesejátéki vonásait emelte ki.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79588" y="3594100"/>
            <a:ext cx="8609012" cy="1562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Bookman Old Style"/>
              </a:rPr>
              <a:t>Rendezését még 37 éven keresztül játszották, a szereplők </a:t>
            </a:r>
            <a:r>
              <a:rPr lang="hu-HU" sz="2400" dirty="0" err="1">
                <a:latin typeface="Bookman Old Style"/>
              </a:rPr>
              <a:t>cserélődtek</a:t>
            </a:r>
            <a:r>
              <a:rPr lang="hu-HU" sz="2400" dirty="0">
                <a:latin typeface="Bookman Old Style"/>
              </a:rPr>
              <a:t>, de mindvégig Jászai Mari alakította benne a "jelképi mélységű rút és rontó démont", </a:t>
            </a:r>
            <a:r>
              <a:rPr lang="hu-HU" sz="2400" dirty="0" err="1">
                <a:latin typeface="Bookman Old Style"/>
              </a:rPr>
              <a:t>Mirígyet</a:t>
            </a:r>
            <a:r>
              <a:rPr lang="hu-HU" sz="2400" dirty="0">
                <a:latin typeface="Bookman Old Style"/>
              </a:rPr>
              <a:t>.</a:t>
            </a:r>
          </a:p>
        </p:txBody>
      </p:sp>
      <p:pic>
        <p:nvPicPr>
          <p:cNvPr id="26629" name="Picture 5" descr="pl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325438"/>
            <a:ext cx="4222750" cy="6119812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u-HU" cap="none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50180" name="Picture 4" descr="fek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4838"/>
            <a:ext cx="12388850" cy="7462838"/>
          </a:xfrm>
          <a:prstGeom prst="rect">
            <a:avLst/>
          </a:prstGeo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989138" y="1931988"/>
            <a:ext cx="827722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hu-HU" sz="5400">
                <a:solidFill>
                  <a:schemeClr val="bg1"/>
                </a:solidFill>
                <a:latin typeface="Baskerville Old Face" pitchFamily="18" charset="0"/>
              </a:rPr>
              <a:t>Köszönjük a figyelmet!</a:t>
            </a:r>
          </a:p>
          <a:p>
            <a:pPr algn="ctr" defTabSz="914400"/>
            <a:endParaRPr lang="hu-HU" sz="5400">
              <a:solidFill>
                <a:schemeClr val="bg1"/>
              </a:solidFill>
              <a:latin typeface="Baskerville Old Face" pitchFamily="18" charset="0"/>
            </a:endParaRPr>
          </a:p>
          <a:p>
            <a:pPr algn="ctr" defTabSz="914400"/>
            <a:r>
              <a:rPr lang="hu-HU" sz="2800">
                <a:solidFill>
                  <a:schemeClr val="bg1"/>
                </a:solidFill>
                <a:latin typeface="Baskerville Old Face" pitchFamily="18" charset="0"/>
              </a:rPr>
              <a:t>Készítette: a Szárnyaló ludvigok csapata.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110</TotalTime>
  <Words>310</Words>
  <Application>Microsoft Office PowerPoint</Application>
  <PresentationFormat>Egyéni</PresentationFormat>
  <Paragraphs>49</Paragraphs>
  <Slides>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Tervezősablon</vt:lpstr>
      </vt:variant>
      <vt:variant>
        <vt:i4>11</vt:i4>
      </vt:variant>
      <vt:variant>
        <vt:lpstr>Diacímek</vt:lpstr>
      </vt:variant>
      <vt:variant>
        <vt:i4>7</vt:i4>
      </vt:variant>
    </vt:vector>
  </HeadingPairs>
  <TitlesOfParts>
    <vt:vector size="26" baseType="lpstr">
      <vt:lpstr>Gill Sans MT</vt:lpstr>
      <vt:lpstr>Arial</vt:lpstr>
      <vt:lpstr>Calibri</vt:lpstr>
      <vt:lpstr>Bookman Old Style</vt:lpstr>
      <vt:lpstr>Constantia</vt:lpstr>
      <vt:lpstr>Wingdings</vt:lpstr>
      <vt:lpstr>Times New Roman</vt:lpstr>
      <vt:lpstr>Baskerville Old Face</vt:lpstr>
      <vt:lpstr>Gallery</vt:lpstr>
      <vt:lpstr>Gallery</vt:lpstr>
      <vt:lpstr>Gallery</vt:lpstr>
      <vt:lpstr>Gallery</vt:lpstr>
      <vt:lpstr>Gallery</vt:lpstr>
      <vt:lpstr>Gallery</vt:lpstr>
      <vt:lpstr>Gallery</vt:lpstr>
      <vt:lpstr>Gallery</vt:lpstr>
      <vt:lpstr>Gallery</vt:lpstr>
      <vt:lpstr>Gallery</vt:lpstr>
      <vt:lpstr>Gallery</vt:lpstr>
      <vt:lpstr>1. dia</vt:lpstr>
      <vt:lpstr>2. dia</vt:lpstr>
      <vt:lpstr>3. dia</vt:lpstr>
      <vt:lpstr>"LEHETETLEN, HOGY MA, MIDŐN NYELVÜNK  A TÁRSADALOM MINDEN RÉSZÉBEN ELFOGLALTA JOGOS URALKODÁSÁT, NE VOLNA MEG AZ ÉRZÉK AMA TÖMÉRDEK SZÉPSÉG IRÁNT, MELY E MŰBŐL ÁRADOZ."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Tulajdonos</cp:lastModifiedBy>
  <cp:revision>14</cp:revision>
  <dcterms:created xsi:type="dcterms:W3CDTF">2016-01-13T19:04:32Z</dcterms:created>
  <dcterms:modified xsi:type="dcterms:W3CDTF">2016-03-20T16:11:55Z</dcterms:modified>
</cp:coreProperties>
</file>